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7" r:id="rId13"/>
    <p:sldId id="278" r:id="rId14"/>
    <p:sldId id="279" r:id="rId15"/>
    <p:sldId id="269" r:id="rId16"/>
    <p:sldId id="273" r:id="rId17"/>
    <p:sldId id="272" r:id="rId18"/>
    <p:sldId id="274" r:id="rId19"/>
    <p:sldId id="270" r:id="rId20"/>
    <p:sldId id="275" r:id="rId21"/>
    <p:sldId id="276" r:id="rId22"/>
    <p:sldId id="267" r:id="rId23"/>
    <p:sldId id="26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54FFF"/>
    <a:srgbClr val="81168C"/>
    <a:srgbClr val="E1BCF6"/>
    <a:srgbClr val="D2A9E7"/>
    <a:srgbClr val="8415E9"/>
    <a:srgbClr val="CA9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75" d="100"/>
          <a:sy n="75" d="100"/>
        </p:scale>
        <p:origin x="-1782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23106C-48D2-4129-8FB8-C6372519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8AE673E-858D-4D48-AB4E-E495EFB14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DF44E1A-2EFF-4F49-A1F2-A0AB1E56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361953C-D854-4AA8-BB36-CC807C79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79E6733-E58B-4F09-BFB8-3B315DF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1019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8C214C-5291-4EB9-A6D5-FEFDF04F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E3909AC-F7FD-43C2-A84A-8EBE67A82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A85CEE3-13B6-4096-96D7-2547ED2F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6616829-A5F7-4AEB-9E19-6382D644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C68598-FB8B-4CB3-9D50-681F28AC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6667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ADD6A30-CBBF-48C2-A9C7-8EA53285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19BB997-025D-4D24-9569-FA80810CC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F6773F7-4834-4436-A710-B58A9E7D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47FE7AE-DBA2-4D6B-B159-677FBE95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5535974-F61F-47DC-8D69-1E282E8C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9867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E9876A-7054-4650-BEF5-294E1E11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0547421-A5DD-4729-9FFD-3C4A2B49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D2EC7DD-5ADA-4D59-8DC8-7236DC0C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B3E19FA-8263-49A7-B3DC-253D2946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EC63B32-209A-453A-B188-562AB6A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533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EBBF8C-6B06-40CD-88CC-420DD2AA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1D8DEB6-42DC-4D55-AA92-395B8C1C7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EA6EC95-B02C-4BF4-8A2E-DAEC5497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022315D-B566-418D-A23B-28E9722D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2A741A4-C703-496D-8DB7-D201DF5B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65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488D5C-D309-417E-B900-63DCFF7E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97B0253-F7C9-4201-8313-962EC0BF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89A08C2-F825-4917-8970-D5B3AC392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CA93F94-6260-4115-A058-C3010833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FF6A7F-E3A8-474C-8FDB-591CF7AD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DA22399-361F-49E1-A9AC-7F2BFC2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5847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5514700-CECF-4C34-99CF-ECC239CB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2248E51-029B-4C72-AA06-4F5CFA7BA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E14BAD5-906D-440F-BAF8-7B319326A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6504E16-513F-4BE4-ABDC-0CB47F155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412477A-2EFC-4874-BF0C-0D10907F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A49642B4-3DC7-4287-B5E7-E6F5C8A7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10DFABF5-6034-4498-BB26-69B3E677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46A166C-A764-4AB0-A966-31A8C147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812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FA49EC-8C27-49A3-9DF7-B53B7FC2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8A89099-0910-485D-A56E-67047516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0F7AD91-D040-4116-B47E-E0BCC1E7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653E12F-91A8-4913-B927-4E6E2B44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214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0B04ACF-8E9F-4E98-816D-3BDE1656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9E1EDB1-2170-48EA-A71D-46C63116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F81CE6B-B0AB-4520-87F5-72F34FBE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2887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F23110E-F472-452F-807F-8A819AC7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8F0AA81-58E4-417D-AE14-4F55AF2F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35AD930-2641-4C19-A64A-A8AB2E23C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3D7F8A2-F870-4A76-90C4-8EAD2E02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0683AF6-0E05-4937-B9CD-E8A6EC64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437A212-DEF5-4FB4-8639-90CBDDC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3052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E2C77A4-597E-4649-8265-AE48F8AE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7CE2278-81D0-46FE-A764-A0CD2773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8EEC733-973E-49FF-BF46-9A49EA20C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5E17FBB-5865-4EE3-B5B1-69D0026F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8E25881-E796-4E16-98EC-DD565080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05C3112-C49D-4B3D-A8BF-689EDC4D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214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FF7D79-A26B-4021-AD7C-001897EA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F2BA4B9-16C6-4800-93B4-54F99E45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1183732-A7B6-4471-9874-46512DD4C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1AA8-D041-4C8E-B4B2-6BE0B1D808E1}" type="datetimeFigureOut">
              <a:rPr lang="ru-RU" smtClean="0"/>
              <a:pPr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47FC741-3053-4393-AE54-05E51B59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F624721-7D3C-4CEC-9704-AA4F19CF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001F-577C-4BA8-8841-7CD571698E7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579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618B7652-E213-4E25-ADFE-A4FF2462B0F1}"/>
              </a:ext>
            </a:extLst>
          </p:cNvPr>
          <p:cNvSpPr/>
          <p:nvPr/>
        </p:nvSpPr>
        <p:spPr>
          <a:xfrm>
            <a:off x="2895601" y="4096784"/>
            <a:ext cx="6299200" cy="141501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131DCAB-B98C-4B78-A678-62B625933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ru-RU" dirty="0"/>
              <a:t>Миссия «Аполлон-11»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FE28AD7-EDF2-4039-B5CF-D3CD888E3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ru-RU" dirty="0"/>
              <a:t>Проектная работа по курсу</a:t>
            </a:r>
            <a:br>
              <a:rPr lang="ru-RU" dirty="0"/>
            </a:br>
            <a:r>
              <a:rPr lang="ru-RU" dirty="0"/>
              <a:t>«Введение в авиационную и ракетно-космическую технику»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Команда </a:t>
            </a:r>
            <a:r>
              <a:rPr lang="ru-RU" dirty="0" smtClean="0"/>
              <a:t>«</a:t>
            </a:r>
            <a:r>
              <a:rPr lang="ru-RU" dirty="0" smtClean="0"/>
              <a:t>Открытая в самолёте форточка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B134DE-8464-4CB1-9147-4C713EC0240A}"/>
              </a:ext>
            </a:extLst>
          </p:cNvPr>
          <p:cNvSpPr txBox="1"/>
          <p:nvPr/>
        </p:nvSpPr>
        <p:spPr>
          <a:xfrm>
            <a:off x="975443" y="5922084"/>
            <a:ext cx="27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М8О-110БВ-25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14A372C-8793-446E-921B-E81A519704E2}"/>
              </a:ext>
            </a:extLst>
          </p:cNvPr>
          <p:cNvSpPr txBox="1"/>
          <p:nvPr/>
        </p:nvSpPr>
        <p:spPr>
          <a:xfrm>
            <a:off x="9428938" y="5922084"/>
            <a:ext cx="178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семестр </a:t>
            </a:r>
            <a:r>
              <a:rPr lang="ru-RU" dirty="0" smtClean="0"/>
              <a:t>2025г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620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606C498-1B69-4247-A4E9-CE083F89C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7678" y="171074"/>
            <a:ext cx="9856644" cy="651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ABA805-4F35-4E90-8D36-38E4BF88E724}"/>
              </a:ext>
            </a:extLst>
          </p:cNvPr>
          <p:cNvSpPr txBox="1"/>
          <p:nvPr/>
        </p:nvSpPr>
        <p:spPr>
          <a:xfrm>
            <a:off x="6194292" y="463073"/>
            <a:ext cx="4751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Составление графика высоты от времени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333FADB-4910-B2F3-3DCA-39897397DA6E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33607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D2AAE9E-6C44-41E9-A161-9578A74AC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200" y="380297"/>
            <a:ext cx="10211599" cy="604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C356EE-78DF-4038-9850-9CE7970DEC3E}"/>
              </a:ext>
            </a:extLst>
          </p:cNvPr>
          <p:cNvSpPr txBox="1"/>
          <p:nvPr/>
        </p:nvSpPr>
        <p:spPr>
          <a:xfrm>
            <a:off x="7565027" y="344875"/>
            <a:ext cx="410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Автопилот взлета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E544C72-7C72-8809-A516-F1A65301402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98094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7CD5C0-0DF9-91E1-D0E7-1E2BB065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F482A6-E100-9A98-C50B-1DFC8D36AC89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12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07EB6F-4F26-CC06-5A68-FDC3B6ECCF2B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DFA9C27-E4EE-9236-87B4-20E980981E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3015"/>
          <a:stretch/>
        </p:blipFill>
        <p:spPr>
          <a:xfrm>
            <a:off x="421343" y="1573670"/>
            <a:ext cx="5190564" cy="3008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73E004-7AB9-6DEF-B001-291018440CAC}"/>
              </a:ext>
            </a:extLst>
          </p:cNvPr>
          <p:cNvSpPr txBox="1"/>
          <p:nvPr/>
        </p:nvSpPr>
        <p:spPr>
          <a:xfrm>
            <a:off x="2304826" y="4685658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Подготовка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7EFD0BA-4887-0C61-B9C3-4DA8666D70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0785" y="1604529"/>
            <a:ext cx="5190564" cy="3006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4D059E-9D3C-041A-5DBC-29B458AE9F58}"/>
              </a:ext>
            </a:extLst>
          </p:cNvPr>
          <p:cNvSpPr txBox="1"/>
          <p:nvPr/>
        </p:nvSpPr>
        <p:spPr>
          <a:xfrm>
            <a:off x="8614186" y="4668160"/>
            <a:ext cx="232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Взлет</a:t>
            </a:r>
          </a:p>
        </p:txBody>
      </p:sp>
    </p:spTree>
    <p:extLst>
      <p:ext uri="{BB962C8B-B14F-4D97-AF65-F5344CB8AC3E}">
        <p14:creationId xmlns:p14="http://schemas.microsoft.com/office/powerpoint/2010/main" xmlns="" val="12254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D0C44D-E093-ABAB-E835-D930BC22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EAA10D-AEB3-9E12-63D4-442C19700E4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13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34C06C-970F-B97F-C4EC-FB2EA8167CA2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EAFA6FF-8F06-79D2-3A78-18AE51B52158}"/>
              </a:ext>
            </a:extLst>
          </p:cNvPr>
          <p:cNvSpPr txBox="1"/>
          <p:nvPr/>
        </p:nvSpPr>
        <p:spPr>
          <a:xfrm>
            <a:off x="1552986" y="4669686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Отделение первой ступени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07BF98-7171-EF0F-6C96-0E23F3CEFF0C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+mj-lt"/>
              </a:rPr>
              <a:t>Гомановский</a:t>
            </a:r>
            <a:r>
              <a:rPr lang="ru-RU" sz="2400" dirty="0">
                <a:latin typeface="+mj-lt"/>
              </a:rPr>
              <a:t> переход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1662802-A529-70C2-2872-AA86256BA3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901" y="1630744"/>
            <a:ext cx="5193178" cy="30174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F92485D-4D42-BF08-FAA9-AEDB2BC474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207" y="1600912"/>
            <a:ext cx="5258641" cy="30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807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3600517-7182-7676-C688-06C2B8AE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ED6555-6D29-E811-2F97-3FA10FE9ECBA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14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E90D70-463D-9874-3019-F258F4FC4CB7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F3AF51-EC1C-C7D5-2DAD-D8A7B81743CF}"/>
              </a:ext>
            </a:extLst>
          </p:cNvPr>
          <p:cNvSpPr txBox="1"/>
          <p:nvPr/>
        </p:nvSpPr>
        <p:spPr>
          <a:xfrm>
            <a:off x="2081306" y="4723037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Начало посадки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8EE58CA-E120-9853-A15B-1EFC64496824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+mj-lt"/>
              </a:rPr>
              <a:t>Победа!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ADA1C04-354B-3BBC-1628-A06BEE9616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972" y="1472613"/>
            <a:ext cx="5520062" cy="31970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228A06D-981D-C674-9D95-166BE1A879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4671" y="1445758"/>
            <a:ext cx="5517099" cy="31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1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6AB1307-EB67-42CF-AD39-2224B177C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38889" y="441499"/>
            <a:ext cx="7514221" cy="5657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5BDC71-B81E-6EDC-E6E9-4DC9C82D096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15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0B72AD-E86D-62DC-73A2-5D14A1AA70C9}"/>
              </a:ext>
            </a:extLst>
          </p:cNvPr>
          <p:cNvSpPr txBox="1"/>
          <p:nvPr/>
        </p:nvSpPr>
        <p:spPr>
          <a:xfrm>
            <a:off x="376518" y="118334"/>
            <a:ext cx="267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Графики</a:t>
            </a:r>
          </a:p>
        </p:txBody>
      </p:sp>
    </p:spTree>
    <p:extLst>
      <p:ext uri="{BB962C8B-B14F-4D97-AF65-F5344CB8AC3E}">
        <p14:creationId xmlns:p14="http://schemas.microsoft.com/office/powerpoint/2010/main" xmlns="" val="46246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62BA98-DFEF-4E43-631C-C4BAB264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9644392-421C-9C6B-DD2F-FE7FAE453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9964" y="764665"/>
            <a:ext cx="8732072" cy="5522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6EAA7B-25A8-55FF-57CA-20D53401267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15239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BB043C-FF69-CCB4-E14B-4C49031F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2BD00CB-1100-62FE-19C9-EF0249BB3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5100" y="469642"/>
            <a:ext cx="7921800" cy="5918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F16E05-7D47-E820-AB8B-AB311C60A68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82532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F5E40A-E752-5559-E2C0-6ABF4792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97F5DCE-2325-E241-64BD-56B0B2048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897" y="475348"/>
            <a:ext cx="8590205" cy="5907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805AC4-83AE-8066-1016-3573CA515F3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0307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F494D60-8B62-4665-98D1-66030F12EF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1541" y="373156"/>
            <a:ext cx="8148917" cy="611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B80C3A6-09EB-0289-B071-BC26AD706CD2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68000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206E08-268D-4162-952E-39B184F9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6" y="13475"/>
            <a:ext cx="10568492" cy="1066744"/>
          </a:xfrm>
        </p:spPr>
        <p:txBody>
          <a:bodyPr>
            <a:normAutofit/>
          </a:bodyPr>
          <a:lstStyle/>
          <a:p>
            <a:r>
              <a:rPr lang="ru-RU" sz="4000" b="1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881A0C7-D6E3-4D31-805F-B097D836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54" y="914401"/>
            <a:ext cx="10568492" cy="53967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Цель: создать математическую и физическую модели миссии «Аполлон-11», провести симуляцию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r>
              <a:rPr lang="ru-RU" dirty="0"/>
              <a:t> и сравнить результаты моделей с данными симуляции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Изучить технические параметры и этапы миссии «Аполлон-11»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Разработать математическую модель для воссоздания полета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Смоделировать миссию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endParaRPr lang="en-US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Сравнить результаты моделей и симуляции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Провести анализ отклонений и сделать выводы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Составить отчет 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158247-9A94-2519-0466-54080860A65B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4975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3C0824-F950-5C68-ABA8-C60C1386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B33BF78-5588-E238-D7DC-BDD2EDC7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27" t="6496" b="1716"/>
          <a:stretch/>
        </p:blipFill>
        <p:spPr>
          <a:xfrm>
            <a:off x="1857886" y="457418"/>
            <a:ext cx="8476228" cy="5943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3B431B-B2EF-9593-CAD3-5174B65A6B8D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084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076556-F0E4-1E65-D2A4-595C30D5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EB4C424-C08D-8B1D-4BB1-E33B717A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36" t="6140" r="542" b="1250"/>
          <a:stretch/>
        </p:blipFill>
        <p:spPr>
          <a:xfrm>
            <a:off x="1808896" y="443971"/>
            <a:ext cx="8574207" cy="5970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2F0C2F3-1DA2-A086-1F61-9E619D0FEE9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43441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BF48F4-87BF-405C-A4CD-97D6DAEE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7931"/>
            <a:ext cx="10515600" cy="1074550"/>
          </a:xfrm>
        </p:spPr>
        <p:txBody>
          <a:bodyPr>
            <a:normAutofit/>
          </a:bodyPr>
          <a:lstStyle/>
          <a:p>
            <a:r>
              <a:rPr lang="ru-RU" sz="32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243DAB1-3634-4A36-9525-674F2874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896036"/>
            <a:ext cx="6839110" cy="57109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b="0" i="0" u="none" strike="noStrike" dirty="0">
                <a:effectLst/>
              </a:rPr>
              <a:t>В ходе выполнения работы мы смогли выполнить поставленные задачи для миссии «Аполлон-11», а именно:</a:t>
            </a:r>
          </a:p>
          <a:p>
            <a:r>
              <a:rPr lang="ru-RU" sz="2400" b="0" i="0" u="none" strike="noStrike" dirty="0">
                <a:effectLst/>
              </a:rPr>
              <a:t>Изучили технические параметры и этапы миссии «Аполлон-11»</a:t>
            </a:r>
          </a:p>
          <a:p>
            <a:r>
              <a:rPr lang="ru-RU" sz="2400" b="0" i="0" u="none" strike="noStrike" dirty="0">
                <a:effectLst/>
              </a:rPr>
              <a:t>Разработали математическую модель для воссоздания полета</a:t>
            </a:r>
          </a:p>
          <a:p>
            <a:r>
              <a:rPr lang="ru-RU" sz="2400" dirty="0"/>
              <a:t>На основании математической модели разработали программу, которая производила необходимые вычисления и создавала графики</a:t>
            </a:r>
            <a:endParaRPr lang="ru-RU" sz="2400" b="0" i="0" u="none" strike="noStrike" dirty="0">
              <a:effectLst/>
            </a:endParaRPr>
          </a:p>
          <a:p>
            <a:r>
              <a:rPr lang="ru-RU" sz="2400" b="0" i="0" u="none" strike="noStrike" dirty="0">
                <a:effectLst/>
              </a:rPr>
              <a:t>Построили ракету, схожую по значимым характеристикам на аппарат, использованный в реальной миссии и смоделировали полёт «Аполлона-11»</a:t>
            </a:r>
          </a:p>
          <a:p>
            <a:r>
              <a:rPr lang="ru-RU" sz="2400" b="0" i="0" u="none" strike="noStrike" dirty="0">
                <a:effectLst/>
              </a:rPr>
              <a:t>Провели анализ данных, сравнили модель с реальными результатами миссии, выявили небольшие отклонения</a:t>
            </a:r>
          </a:p>
          <a:p>
            <a:r>
              <a:rPr lang="ru-RU" sz="2400" b="0" i="0" u="none" strike="noStrike" dirty="0">
                <a:effectLst/>
              </a:rPr>
              <a:t>Составили отчет о проделанной работе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EBC7EF8-89B9-41E5-B0D4-011D9055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882" t="-15201" r="11091" b="-1"/>
          <a:stretch/>
        </p:blipFill>
        <p:spPr>
          <a:xfrm>
            <a:off x="7358230" y="139850"/>
            <a:ext cx="4647301" cy="5578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D1EB3D-566A-CE73-86C6-92285577EECB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31694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6950C5-AFD7-41D4-AB10-C7C8B2059E8D}"/>
              </a:ext>
            </a:extLst>
          </p:cNvPr>
          <p:cNvSpPr txBox="1"/>
          <p:nvPr/>
        </p:nvSpPr>
        <p:spPr>
          <a:xfrm>
            <a:off x="1711465" y="1266976"/>
            <a:ext cx="8769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Все файлы нашего проекта находятся на репозитории по </a:t>
            </a:r>
            <a:r>
              <a:rPr lang="en-US" sz="2400" dirty="0"/>
              <a:t>QR-</a:t>
            </a:r>
            <a:r>
              <a:rPr lang="ru-RU" sz="2400" dirty="0"/>
              <a:t>коду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16F558-2AF7-D3C5-27D6-9230505657D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ru-RU" sz="3600" dirty="0"/>
              <a:t>3</a:t>
            </a:r>
            <a:endParaRPr lang="ru-RU" sz="2400" dirty="0"/>
          </a:p>
        </p:txBody>
      </p:sp>
      <p:pic>
        <p:nvPicPr>
          <p:cNvPr id="1026" name="Picture 2" descr="http://qrcoder.ru/code/?https%3A%2F%2Fgithub.com%2Ffizdfhbivb%2FOpenWindow&amp;4&amp;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9574" y="1920874"/>
            <a:ext cx="3552825" cy="3552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0148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A817AD-C546-2AE6-47FB-41857437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00DA47-382F-1141-4D14-5ABB158B8E43}"/>
              </a:ext>
            </a:extLst>
          </p:cNvPr>
          <p:cNvSpPr txBox="1"/>
          <p:nvPr/>
        </p:nvSpPr>
        <p:spPr>
          <a:xfrm>
            <a:off x="1082748" y="769058"/>
            <a:ext cx="10880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/>
              <a:t>Состав команды</a:t>
            </a:r>
          </a:p>
          <a:p>
            <a:pPr algn="ctr">
              <a:lnSpc>
                <a:spcPct val="150000"/>
              </a:lnSpc>
            </a:pPr>
            <a:endParaRPr lang="ru-RU" sz="3200" dirty="0"/>
          </a:p>
          <a:p>
            <a:pPr>
              <a:lnSpc>
                <a:spcPct val="150000"/>
              </a:lnSpc>
            </a:pPr>
            <a:r>
              <a:rPr lang="ru-RU" sz="3200" dirty="0" err="1" smtClean="0"/>
              <a:t>Криушин</a:t>
            </a:r>
            <a:r>
              <a:rPr lang="ru-RU" sz="3200" dirty="0" smtClean="0"/>
              <a:t> А.Д. </a:t>
            </a:r>
            <a:r>
              <a:rPr lang="ru-RU" sz="3200" dirty="0"/>
              <a:t>– тимлид, </a:t>
            </a:r>
            <a:r>
              <a:rPr lang="ru-RU" sz="3200" dirty="0" smtClean="0"/>
              <a:t>редактор</a:t>
            </a:r>
            <a:endParaRPr lang="ru-RU" sz="3200" dirty="0"/>
          </a:p>
          <a:p>
            <a:pPr>
              <a:lnSpc>
                <a:spcPct val="150000"/>
              </a:lnSpc>
            </a:pPr>
            <a:r>
              <a:rPr lang="ru-RU" sz="3200" dirty="0" smtClean="0"/>
              <a:t>Соколов </a:t>
            </a:r>
            <a:r>
              <a:rPr lang="ru-RU" sz="3200" smtClean="0"/>
              <a:t>И..</a:t>
            </a:r>
            <a:r>
              <a:rPr lang="ru-RU" sz="3200" smtClean="0"/>
              <a:t> </a:t>
            </a:r>
            <a:r>
              <a:rPr lang="ru-RU" sz="3200" dirty="0"/>
              <a:t>– создатель </a:t>
            </a:r>
            <a:r>
              <a:rPr lang="ru-RU" sz="3200" dirty="0" err="1"/>
              <a:t>мат.модели</a:t>
            </a:r>
            <a:r>
              <a:rPr lang="ru-RU" sz="3200" dirty="0"/>
              <a:t>, программист</a:t>
            </a:r>
          </a:p>
          <a:p>
            <a:pPr>
              <a:lnSpc>
                <a:spcPct val="150000"/>
              </a:lnSpc>
            </a:pPr>
            <a:r>
              <a:rPr lang="ru-RU" sz="3200" dirty="0" err="1" smtClean="0"/>
              <a:t>Верижников</a:t>
            </a:r>
            <a:r>
              <a:rPr lang="ru-RU" sz="3200" dirty="0" smtClean="0"/>
              <a:t> В.П.– </a:t>
            </a:r>
            <a:r>
              <a:rPr lang="ru-RU" sz="3200" dirty="0"/>
              <a:t>инженер </a:t>
            </a:r>
            <a:r>
              <a:rPr lang="en-US" sz="3200" dirty="0"/>
              <a:t>KSP</a:t>
            </a:r>
            <a:r>
              <a:rPr lang="ru-RU" sz="3200" dirty="0"/>
              <a:t>, </a:t>
            </a:r>
            <a:r>
              <a:rPr lang="ru-RU" sz="3200" dirty="0" err="1" smtClean="0"/>
              <a:t>редактор,создатель</a:t>
            </a:r>
            <a:r>
              <a:rPr lang="ru-RU" sz="3200" dirty="0" smtClean="0"/>
              <a:t> </a:t>
            </a:r>
            <a:r>
              <a:rPr lang="ru-RU" sz="3200" dirty="0" smtClean="0"/>
              <a:t>презентации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57BD91-951F-233F-91FE-19D768E0F44E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9011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874D929-CB27-4ED7-91EE-171CE4A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4"/>
            <a:ext cx="10515600" cy="732155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56C7827-6C24-421B-B813-2BBE64F76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78" y="1066351"/>
            <a:ext cx="10611522" cy="168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Миссия «Аполлон-11» была первой в истории успешной посадкой на Луну. В рамках этой миссии американские астронавты Нил Армстронг и Эдвин </a:t>
            </a:r>
            <a:r>
              <a:rPr lang="ru-RU" sz="2400" dirty="0" err="1"/>
              <a:t>Олдрин</a:t>
            </a:r>
            <a:r>
              <a:rPr lang="ru-RU" sz="2400" dirty="0"/>
              <a:t> высадились на поверхность Луны 20 июля 1969 года. Они провели на Луне 21 час 36 минут и 21 секунду, после чего благополучно вернулись на Землю.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A4458AF-3E7E-41B9-9331-D3BBD288E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858845"/>
            <a:ext cx="5544847" cy="3465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9A92979-EA2C-4805-BD3A-9FBEC22A90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5690" y="2845393"/>
            <a:ext cx="4545467" cy="349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A9931A-DB62-E78D-B053-A9B36BE07225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28479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195D69-6043-471E-BFFD-7E907E18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1" y="316139"/>
            <a:ext cx="10579249" cy="716019"/>
          </a:xfrm>
        </p:spPr>
        <p:txBody>
          <a:bodyPr>
            <a:normAutofit/>
          </a:bodyPr>
          <a:lstStyle/>
          <a:p>
            <a:r>
              <a:rPr lang="ru-RU" sz="3600" dirty="0"/>
              <a:t>Физическая и математическая модели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88C227-70F5-4E00-896F-818F79574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Сила тяги: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Изменение массы: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Угол наклона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2                   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xmlns="" id="{D688C227-70F5-4E00-896F-818F79574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  <a:blipFill>
                <a:blip r:embed="rId2" cstate="print"/>
                <a:stretch>
                  <a:fillRect l="-1726" t="-2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41824-F421-4CC7-8DAC-DED92B070DCB}"/>
                  </a:ext>
                </a:extLst>
              </p:cNvPr>
              <p:cNvSpPr txBox="1"/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800" dirty="0"/>
                  <a:t>Изменение плотности воздуха относительно высоты:</a:t>
                </a:r>
                <a:br>
                  <a:rPr lang="ru-RU" sz="2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/>
                  <a:t>Сила сопротивления воздуха: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>
                    <a:effectLst/>
                    <a:ea typeface="Times New Roman" panose="02020603050405020304" pitchFamily="18" charset="0"/>
                  </a:rPr>
                  <a:t>Сила гравитационного взаимодействия: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т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ru-RU" sz="2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:endParaRPr lang="ru-RU" sz="2800" dirty="0">
                  <a:effectLst/>
                  <a:ea typeface="Times New Roman" panose="02020603050405020304" pitchFamily="18" charset="0"/>
                </a:endParaRPr>
              </a:p>
              <a:p>
                <a:endParaRPr lang="ru-RU" sz="2800" dirty="0"/>
              </a:p>
              <a:p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4341824-F421-4CC7-8DAC-DED92B07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blipFill>
                <a:blip r:embed="rId3" cstate="print"/>
                <a:stretch>
                  <a:fillRect l="-2323" t="-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6BB6A-6AC8-1CC2-B099-88D0C8E3521A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07975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88A701-9AA5-451E-96E0-7544C19B564B}"/>
              </a:ext>
            </a:extLst>
          </p:cNvPr>
          <p:cNvSpPr txBox="1"/>
          <p:nvPr/>
        </p:nvSpPr>
        <p:spPr>
          <a:xfrm>
            <a:off x="517071" y="402771"/>
            <a:ext cx="9078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 для каждого из этапов взлёта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9393B-0EDB-4C25-9DBD-1975AC559E1C}"/>
                  </a:ext>
                </a:extLst>
              </p:cNvPr>
              <p:cNvSpPr txBox="1"/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C09393B-0EDB-4C25-9DBD-1975AC55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blipFill>
                <a:blip r:embed="rId2" cstate="print"/>
                <a:stretch>
                  <a:fillRect r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70BBF5-BFA9-4921-8ABC-86039508BE39}"/>
                  </a:ext>
                </a:extLst>
              </p:cNvPr>
              <p:cNvSpPr txBox="1"/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A70BBF5-BFA9-4921-8ABC-86039508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4268F39-F616-A17F-773B-58BA4D698377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53701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0E2FB7-2E08-41C9-B79E-EA178A48A661}"/>
              </a:ext>
            </a:extLst>
          </p:cNvPr>
          <p:cNvSpPr txBox="1"/>
          <p:nvPr/>
        </p:nvSpPr>
        <p:spPr>
          <a:xfrm>
            <a:off x="664029" y="244929"/>
            <a:ext cx="11566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уравнений, приведённая к нормальной форме Коши для первого этапа полёта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0E190-E6F9-4CD6-AEB3-6FE9247C5B4D}"/>
                  </a:ext>
                </a:extLst>
              </p:cNvPr>
              <p:cNvSpPr txBox="1"/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3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0F0E190-E6F9-4CD6-AEB3-6FE9247C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blipFill>
                <a:blip r:embed="rId2" cstate="print"/>
                <a:stretch>
                  <a:fillRect r="-37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A20E305-06A5-41B4-8C2F-CCD27307DDB5}"/>
              </a:ext>
            </a:extLst>
          </p:cNvPr>
          <p:cNvSpPr txBox="1"/>
          <p:nvPr/>
        </p:nvSpPr>
        <p:spPr>
          <a:xfrm>
            <a:off x="6173804" y="6144488"/>
            <a:ext cx="389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Продолжение на следующем слайде 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xmlns="" id="{04CA92CE-F1DF-4146-83E7-5DE644D1DB74}"/>
              </a:ext>
            </a:extLst>
          </p:cNvPr>
          <p:cNvCxnSpPr/>
          <p:nvPr/>
        </p:nvCxnSpPr>
        <p:spPr>
          <a:xfrm>
            <a:off x="9994686" y="6023963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C6F64A-1831-A6C0-9527-9737877BA4E6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4657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1BCEF-F0F7-4115-8DEA-901E12B5A4AE}"/>
                  </a:ext>
                </a:extLst>
              </p:cNvPr>
              <p:cNvSpPr txBox="1"/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3C21BCEF-F0F7-4115-8DEA-901E12B5A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blipFill>
                <a:blip r:embed="rId2" cstate="print"/>
                <a:stretch>
                  <a:fillRect r="-81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81ABDD-3FC3-435E-AC6C-E3EE93511790}"/>
              </a:ext>
            </a:extLst>
          </p:cNvPr>
          <p:cNvSpPr txBox="1"/>
          <p:nvPr/>
        </p:nvSpPr>
        <p:spPr>
          <a:xfrm>
            <a:off x="500743" y="587544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Продолжение предыдущего слайда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xmlns="" id="{7264FB8A-01A5-42CE-BF08-6C6BE61C3ED4}"/>
              </a:ext>
            </a:extLst>
          </p:cNvPr>
          <p:cNvCxnSpPr/>
          <p:nvPr/>
        </p:nvCxnSpPr>
        <p:spPr>
          <a:xfrm flipV="1">
            <a:off x="500743" y="484414"/>
            <a:ext cx="0" cy="575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E6C800-D0C5-2998-7641-BA4DB027CFD2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381325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2383FCD-589B-4A64-B35E-5FCEAE83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96" r="12491"/>
          <a:stretch/>
        </p:blipFill>
        <p:spPr>
          <a:xfrm>
            <a:off x="1854455" y="941380"/>
            <a:ext cx="8104052" cy="5524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6A35F0-F783-4301-ACF3-BE54BE453664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Программная реализация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DFD4C4-2B58-4AB9-8B87-0C510B7CAD03}"/>
              </a:ext>
            </a:extLst>
          </p:cNvPr>
          <p:cNvSpPr txBox="1"/>
          <p:nvPr/>
        </p:nvSpPr>
        <p:spPr>
          <a:xfrm>
            <a:off x="5906481" y="941380"/>
            <a:ext cx="4502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/>
                </a:solidFill>
              </a:rPr>
              <a:t>Решение уравнений </a:t>
            </a:r>
            <a:br>
              <a:rPr lang="ru-RU" sz="2800" u="sng" dirty="0">
                <a:solidFill>
                  <a:schemeClr val="bg1"/>
                </a:solidFill>
              </a:rPr>
            </a:br>
            <a:r>
              <a:rPr lang="ru-RU" sz="2800" u="sng" dirty="0">
                <a:solidFill>
                  <a:schemeClr val="bg1"/>
                </a:solidFill>
              </a:rPr>
              <a:t>и извлечение результатов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7CC89F-E0B1-BC82-DF03-6EE48AA57B68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7580711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1110</TotalTime>
  <Words>335</Words>
  <Application>Microsoft Office PowerPoint</Application>
  <PresentationFormat>Произвольный</PresentationFormat>
  <Paragraphs>77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Миссия «Аполлон-11»</vt:lpstr>
      <vt:lpstr>Введение</vt:lpstr>
      <vt:lpstr>Слайд 3</vt:lpstr>
      <vt:lpstr>Описание миссии</vt:lpstr>
      <vt:lpstr>Физическая и математическая модели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Заключение</vt:lpstr>
      <vt:lpstr>Слайд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«Аполлон-11»</dc:title>
  <dc:creator>Павел Жабский</dc:creator>
  <cp:lastModifiedBy>User</cp:lastModifiedBy>
  <cp:revision>49</cp:revision>
  <dcterms:created xsi:type="dcterms:W3CDTF">2024-12-22T13:27:10Z</dcterms:created>
  <dcterms:modified xsi:type="dcterms:W3CDTF">2025-12-24T16:35:43Z</dcterms:modified>
</cp:coreProperties>
</file>